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cea08f38f3_8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cea08f38f3_8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cea08f38f3_7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cea08f38f3_7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cea08f38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cea08f38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cea08f38f3_7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cea08f38f3_7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cea08f38f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cea08f38f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cea08f38f3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cea08f38f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f7d42bf0f2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f7d42bf0f2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cea08f38f3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cea08f38f3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7d42bf0f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7d42bf0f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f7d42bf0f2_8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f7d42bf0f2_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cea08f38f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cea08f38f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f7d42bf0f2_8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f7d42bf0f2_8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cea08f38f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cea08f38f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7d42bf0f2_6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7d42bf0f2_6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cea08f38f3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cea08f38f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7d42bf0f2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7d42bf0f2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cea08f38f3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cea08f38f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cea08f38f3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cea08f38f3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cea08f38f3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cea08f38f3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cea08f38f3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cea08f38f3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cea08f38f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cea08f38f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cea08f38f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cea08f38f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cea08f38f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cea08f38f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cea08f38f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cea08f38f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jpg"/><Relationship Id="rId4" Type="http://schemas.openxmlformats.org/officeDocument/2006/relationships/image" Target="../media/image1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4.png"/><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 Id="rId4" Type="http://schemas.openxmlformats.org/officeDocument/2006/relationships/image" Target="../media/image24.png"/><Relationship Id="rId9" Type="http://schemas.openxmlformats.org/officeDocument/2006/relationships/image" Target="../media/image23.png"/><Relationship Id="rId5" Type="http://schemas.openxmlformats.org/officeDocument/2006/relationships/image" Target="../media/image14.png"/><Relationship Id="rId6" Type="http://schemas.openxmlformats.org/officeDocument/2006/relationships/image" Target="../media/image21.png"/><Relationship Id="rId7" Type="http://schemas.openxmlformats.org/officeDocument/2006/relationships/image" Target="../media/image27.png"/><Relationship Id="rId8"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6.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3036900" y="1602725"/>
            <a:ext cx="5675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Facial Emotion Recognition</a:t>
            </a:r>
            <a:endParaRPr/>
          </a:p>
        </p:txBody>
      </p:sp>
      <p:sp>
        <p:nvSpPr>
          <p:cNvPr id="87" name="Google Shape;87;p13"/>
          <p:cNvSpPr txBox="1"/>
          <p:nvPr/>
        </p:nvSpPr>
        <p:spPr>
          <a:xfrm>
            <a:off x="6402950" y="3454750"/>
            <a:ext cx="2468400" cy="1485600"/>
          </a:xfrm>
          <a:prstGeom prst="rect">
            <a:avLst/>
          </a:prstGeom>
          <a:noFill/>
          <a:ln>
            <a:noFill/>
          </a:ln>
        </p:spPr>
        <p:txBody>
          <a:bodyPr anchorCtr="0" anchor="t" bIns="91425" lIns="91425" spcFirstLastPara="1" rIns="91425" wrap="square" tIns="91425">
            <a:normAutofit/>
          </a:bodyPr>
          <a:lstStyle/>
          <a:p>
            <a:pPr indent="457200" lvl="0" marL="0" rtl="0" algn="l">
              <a:spcBef>
                <a:spcPts val="0"/>
              </a:spcBef>
              <a:spcAft>
                <a:spcPts val="0"/>
              </a:spcAft>
              <a:buNone/>
            </a:pPr>
            <a:r>
              <a:rPr lang="en-GB" sz="1600">
                <a:solidFill>
                  <a:srgbClr val="595959"/>
                </a:solidFill>
                <a:latin typeface="Lato"/>
                <a:ea typeface="Lato"/>
                <a:cs typeface="Lato"/>
                <a:sym typeface="Lato"/>
              </a:rPr>
              <a:t>By </a:t>
            </a:r>
            <a:endParaRPr sz="1600">
              <a:solidFill>
                <a:srgbClr val="595959"/>
              </a:solidFill>
              <a:latin typeface="Lato"/>
              <a:ea typeface="Lato"/>
              <a:cs typeface="Lato"/>
              <a:sym typeface="Lato"/>
            </a:endParaRPr>
          </a:p>
          <a:p>
            <a:pPr indent="457200" lvl="0" marL="0" rtl="0" algn="l">
              <a:lnSpc>
                <a:spcPct val="115000"/>
              </a:lnSpc>
              <a:spcBef>
                <a:spcPts val="1000"/>
              </a:spcBef>
              <a:spcAft>
                <a:spcPts val="0"/>
              </a:spcAft>
              <a:buNone/>
            </a:pPr>
            <a:r>
              <a:rPr lang="en-GB" sz="1600">
                <a:solidFill>
                  <a:srgbClr val="595959"/>
                </a:solidFill>
                <a:latin typeface="Lato"/>
                <a:ea typeface="Lato"/>
                <a:cs typeface="Lato"/>
                <a:sym typeface="Lato"/>
              </a:rPr>
              <a:t>Leela Srija Alla</a:t>
            </a:r>
            <a:endParaRPr sz="1600">
              <a:solidFill>
                <a:srgbClr val="595959"/>
              </a:solidFill>
              <a:latin typeface="Lato"/>
              <a:ea typeface="Lato"/>
              <a:cs typeface="Lato"/>
              <a:sym typeface="Lato"/>
            </a:endParaRPr>
          </a:p>
          <a:p>
            <a:pPr indent="457200" lvl="0" marL="0" rtl="0" algn="l">
              <a:lnSpc>
                <a:spcPct val="115000"/>
              </a:lnSpc>
              <a:spcBef>
                <a:spcPts val="0"/>
              </a:spcBef>
              <a:spcAft>
                <a:spcPts val="0"/>
              </a:spcAft>
              <a:buNone/>
            </a:pPr>
            <a:r>
              <a:rPr lang="en-GB" sz="1600">
                <a:solidFill>
                  <a:srgbClr val="595959"/>
                </a:solidFill>
                <a:latin typeface="Lato"/>
                <a:ea typeface="Lato"/>
                <a:cs typeface="Lato"/>
                <a:sym typeface="Lato"/>
              </a:rPr>
              <a:t>Pavan Kalyan Nayak</a:t>
            </a:r>
            <a:endParaRPr sz="1600">
              <a:solidFill>
                <a:srgbClr val="595959"/>
              </a:solidFill>
              <a:latin typeface="Lato"/>
              <a:ea typeface="Lato"/>
              <a:cs typeface="Lato"/>
              <a:sym typeface="Lato"/>
            </a:endParaRPr>
          </a:p>
          <a:p>
            <a:pPr indent="0" lvl="0" marL="457200" rtl="0" algn="l">
              <a:lnSpc>
                <a:spcPct val="115000"/>
              </a:lnSpc>
              <a:spcBef>
                <a:spcPts val="0"/>
              </a:spcBef>
              <a:spcAft>
                <a:spcPts val="0"/>
              </a:spcAft>
              <a:buNone/>
            </a:pPr>
            <a:r>
              <a:rPr lang="en-GB" sz="1600">
                <a:solidFill>
                  <a:srgbClr val="595959"/>
                </a:solidFill>
                <a:latin typeface="Lato"/>
                <a:ea typeface="Lato"/>
                <a:cs typeface="Lato"/>
                <a:sym typeface="Lato"/>
              </a:rPr>
              <a:t>Vishnu Teja Jampala</a:t>
            </a:r>
            <a:endParaRPr sz="1600">
              <a:solidFill>
                <a:srgbClr val="595959"/>
              </a:solidFill>
              <a:latin typeface="Lato"/>
              <a:ea typeface="Lato"/>
              <a:cs typeface="Lato"/>
              <a:sym typeface="Lato"/>
            </a:endParaRPr>
          </a:p>
        </p:txBody>
      </p:sp>
      <p:pic>
        <p:nvPicPr>
          <p:cNvPr id="88" name="Google Shape;88;p13"/>
          <p:cNvPicPr preferRelativeResize="0"/>
          <p:nvPr/>
        </p:nvPicPr>
        <p:blipFill>
          <a:blip r:embed="rId3">
            <a:alphaModFix/>
          </a:blip>
          <a:stretch>
            <a:fillRect/>
          </a:stretch>
        </p:blipFill>
        <p:spPr>
          <a:xfrm>
            <a:off x="1315362" y="1602725"/>
            <a:ext cx="1583587" cy="1485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727800" y="5499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VGG Layer</a:t>
            </a:r>
            <a:endParaRPr/>
          </a:p>
          <a:p>
            <a:pPr indent="0" lvl="0" marL="0" rtl="0" algn="l">
              <a:spcBef>
                <a:spcPts val="0"/>
              </a:spcBef>
              <a:spcAft>
                <a:spcPts val="0"/>
              </a:spcAft>
              <a:buNone/>
            </a:pPr>
            <a:r>
              <a:t/>
            </a:r>
            <a:endParaRPr/>
          </a:p>
        </p:txBody>
      </p:sp>
      <p:sp>
        <p:nvSpPr>
          <p:cNvPr id="147" name="Google Shape;147;p22"/>
          <p:cNvSpPr txBox="1"/>
          <p:nvPr/>
        </p:nvSpPr>
        <p:spPr>
          <a:xfrm>
            <a:off x="4887300" y="1600600"/>
            <a:ext cx="3814800" cy="21858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accent1"/>
              </a:buClr>
              <a:buSzPts val="1300"/>
              <a:buFont typeface="Lato"/>
              <a:buChar char="●"/>
            </a:pPr>
            <a:r>
              <a:rPr b="1" lang="en-GB" sz="1300">
                <a:solidFill>
                  <a:schemeClr val="accent1"/>
                </a:solidFill>
                <a:latin typeface="Lato"/>
                <a:ea typeface="Lato"/>
                <a:cs typeface="Lato"/>
                <a:sym typeface="Lato"/>
              </a:rPr>
              <a:t>Pooling Layers:</a:t>
            </a:r>
            <a:r>
              <a:rPr lang="en-GB" sz="1300">
                <a:solidFill>
                  <a:schemeClr val="accent1"/>
                </a:solidFill>
                <a:latin typeface="Lato"/>
                <a:ea typeface="Lato"/>
                <a:cs typeface="Lato"/>
                <a:sym typeface="Lato"/>
              </a:rPr>
              <a:t> </a:t>
            </a:r>
            <a:endParaRPr sz="1300">
              <a:solidFill>
                <a:schemeClr val="accent1"/>
              </a:solidFill>
              <a:latin typeface="Lato"/>
              <a:ea typeface="Lato"/>
              <a:cs typeface="Lato"/>
              <a:sym typeface="Lato"/>
            </a:endParaRPr>
          </a:p>
          <a:p>
            <a:pPr indent="0" lvl="0" marL="457200" rtl="0" algn="l">
              <a:spcBef>
                <a:spcPts val="0"/>
              </a:spcBef>
              <a:spcAft>
                <a:spcPts val="0"/>
              </a:spcAft>
              <a:buNone/>
            </a:pPr>
            <a:r>
              <a:t/>
            </a:r>
            <a:endParaRPr sz="1300">
              <a:solidFill>
                <a:schemeClr val="accent1"/>
              </a:solidFill>
              <a:latin typeface="Lato"/>
              <a:ea typeface="Lato"/>
              <a:cs typeface="Lato"/>
              <a:sym typeface="Lato"/>
            </a:endParaRPr>
          </a:p>
          <a:p>
            <a:pPr indent="-311150" lvl="1" marL="914400" rtl="0" algn="l">
              <a:spcBef>
                <a:spcPts val="0"/>
              </a:spcBef>
              <a:spcAft>
                <a:spcPts val="0"/>
              </a:spcAft>
              <a:buClr>
                <a:schemeClr val="accent1"/>
              </a:buClr>
              <a:buSzPts val="1300"/>
              <a:buFont typeface="Lato"/>
              <a:buChar char="○"/>
            </a:pPr>
            <a:r>
              <a:rPr b="1" lang="en-GB" sz="1300">
                <a:solidFill>
                  <a:schemeClr val="accent1"/>
                </a:solidFill>
                <a:latin typeface="Lato"/>
                <a:ea typeface="Lato"/>
                <a:cs typeface="Lato"/>
                <a:sym typeface="Lato"/>
              </a:rPr>
              <a:t>Max Pooling:</a:t>
            </a:r>
            <a:r>
              <a:rPr lang="en-GB" sz="1300">
                <a:solidFill>
                  <a:schemeClr val="accent1"/>
                </a:solidFill>
                <a:latin typeface="Lato"/>
                <a:ea typeface="Lato"/>
                <a:cs typeface="Lato"/>
                <a:sym typeface="Lato"/>
              </a:rPr>
              <a:t> Applied after convolutional layers to reduce spatial dimensions, thereby decreasing computational complexity and overfitting by abstracting the input features.(kernel_size = 2, stride = 2)</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pic>
        <p:nvPicPr>
          <p:cNvPr id="148" name="Google Shape;148;p22"/>
          <p:cNvPicPr preferRelativeResize="0"/>
          <p:nvPr/>
        </p:nvPicPr>
        <p:blipFill>
          <a:blip r:embed="rId3">
            <a:alphaModFix/>
          </a:blip>
          <a:stretch>
            <a:fillRect/>
          </a:stretch>
        </p:blipFill>
        <p:spPr>
          <a:xfrm>
            <a:off x="435525" y="1331000"/>
            <a:ext cx="3948650" cy="3529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727800" y="5454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Confusion Matrix with VGG19</a:t>
            </a:r>
            <a:endParaRPr/>
          </a:p>
        </p:txBody>
      </p:sp>
      <p:pic>
        <p:nvPicPr>
          <p:cNvPr id="154" name="Google Shape;154;p23"/>
          <p:cNvPicPr preferRelativeResize="0"/>
          <p:nvPr/>
        </p:nvPicPr>
        <p:blipFill>
          <a:blip r:embed="rId3">
            <a:alphaModFix/>
          </a:blip>
          <a:stretch>
            <a:fillRect/>
          </a:stretch>
        </p:blipFill>
        <p:spPr>
          <a:xfrm>
            <a:off x="4572000" y="1174675"/>
            <a:ext cx="4190486" cy="3746850"/>
          </a:xfrm>
          <a:prstGeom prst="rect">
            <a:avLst/>
          </a:prstGeom>
          <a:noFill/>
          <a:ln>
            <a:noFill/>
          </a:ln>
        </p:spPr>
      </p:pic>
      <p:sp>
        <p:nvSpPr>
          <p:cNvPr id="155" name="Google Shape;155;p23"/>
          <p:cNvSpPr txBox="1"/>
          <p:nvPr>
            <p:ph idx="1" type="body"/>
          </p:nvPr>
        </p:nvSpPr>
        <p:spPr>
          <a:xfrm>
            <a:off x="727800" y="1803075"/>
            <a:ext cx="3774300" cy="2723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High Accuracy for </a:t>
            </a:r>
            <a:r>
              <a:rPr b="1" lang="en-GB"/>
              <a:t>'Happy'</a:t>
            </a:r>
            <a:r>
              <a:rPr lang="en-GB"/>
              <a:t> and </a:t>
            </a:r>
            <a:r>
              <a:rPr b="1" lang="en-GB"/>
              <a:t>'Surprise'</a:t>
            </a:r>
            <a:r>
              <a:rPr lang="en-GB"/>
              <a:t>: indicating strong predictive power for these categories.</a:t>
            </a:r>
            <a:br>
              <a:rPr lang="en-GB"/>
            </a:br>
            <a:endParaRPr/>
          </a:p>
          <a:p>
            <a:pPr indent="-311150" lvl="0" marL="457200" rtl="0" algn="l">
              <a:spcBef>
                <a:spcPts val="0"/>
              </a:spcBef>
              <a:spcAft>
                <a:spcPts val="0"/>
              </a:spcAft>
              <a:buSzPts val="1300"/>
              <a:buChar char="●"/>
            </a:pPr>
            <a:r>
              <a:rPr lang="en-GB"/>
              <a:t>Confusion Between 'Fear' and 'S</a:t>
            </a:r>
            <a:r>
              <a:rPr lang="en-GB"/>
              <a:t>ad</a:t>
            </a:r>
            <a:r>
              <a:rPr lang="en-GB"/>
              <a:t>': 'Fear' is often confused with 'Sad' (31.35% misclassified as 'Sad').</a:t>
            </a:r>
            <a:br>
              <a:rPr lang="en-GB"/>
            </a:br>
            <a:endParaRPr/>
          </a:p>
          <a:p>
            <a:pPr indent="-311150" lvl="0" marL="457200" rtl="0" algn="l">
              <a:spcBef>
                <a:spcPts val="0"/>
              </a:spcBef>
              <a:spcAft>
                <a:spcPts val="0"/>
              </a:spcAft>
              <a:buSzPts val="1300"/>
              <a:buChar char="●"/>
            </a:pPr>
            <a:r>
              <a:rPr lang="en-GB"/>
              <a:t>Difficulty with 'Disgust' - less training data for this class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ph type="title"/>
          </p:nvPr>
        </p:nvSpPr>
        <p:spPr>
          <a:xfrm>
            <a:off x="727650" y="5594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LSTM:</a:t>
            </a:r>
            <a:endParaRPr/>
          </a:p>
        </p:txBody>
      </p:sp>
      <p:sp>
        <p:nvSpPr>
          <p:cNvPr id="161" name="Google Shape;161;p24"/>
          <p:cNvSpPr txBox="1"/>
          <p:nvPr>
            <p:ph idx="1" type="body"/>
          </p:nvPr>
        </p:nvSpPr>
        <p:spPr>
          <a:xfrm>
            <a:off x="727650" y="144120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For capturing Temporal features</a:t>
            </a:r>
            <a:endParaRPr/>
          </a:p>
          <a:p>
            <a:pPr indent="-311150" lvl="0" marL="457200" rtl="0" algn="l">
              <a:spcBef>
                <a:spcPts val="1200"/>
              </a:spcBef>
              <a:spcAft>
                <a:spcPts val="0"/>
              </a:spcAft>
              <a:buSzPts val="1300"/>
              <a:buChar char="●"/>
            </a:pPr>
            <a:r>
              <a:rPr lang="en-GB"/>
              <a:t>LSTMs divide an image into sequences to create a pseudo sequential structure to interpret the image as a sequence, identifying the temporal features.</a:t>
            </a:r>
            <a:endParaRPr/>
          </a:p>
          <a:p>
            <a:pPr indent="-311150" lvl="0" marL="457200" rtl="0" algn="l">
              <a:spcBef>
                <a:spcPts val="0"/>
              </a:spcBef>
              <a:spcAft>
                <a:spcPts val="0"/>
              </a:spcAft>
              <a:buSzPts val="1300"/>
              <a:buChar char="●"/>
            </a:pPr>
            <a:r>
              <a:rPr lang="en-GB"/>
              <a:t>The image tensor of size(32,1,48,48) is flattened to (32,48,2304) for LSTM input</a:t>
            </a:r>
            <a:endParaRPr/>
          </a:p>
          <a:p>
            <a:pPr indent="-311150" lvl="0" marL="457200" rtl="0" algn="l">
              <a:spcBef>
                <a:spcPts val="0"/>
              </a:spcBef>
              <a:spcAft>
                <a:spcPts val="0"/>
              </a:spcAft>
              <a:buSzPts val="1300"/>
              <a:buChar char="●"/>
            </a:pPr>
            <a:r>
              <a:rPr lang="en-GB"/>
              <a:t>The output of LSTM, the output features(h_t) from the last layer  is concatenated with VGG features.</a:t>
            </a:r>
            <a:endParaRPr/>
          </a:p>
          <a:p>
            <a:pPr indent="0" lvl="0" marL="457200" rtl="0" algn="l">
              <a:spcBef>
                <a:spcPts val="1200"/>
              </a:spcBef>
              <a:spcAft>
                <a:spcPts val="1200"/>
              </a:spcAft>
              <a:buNone/>
            </a:pPr>
            <a:r>
              <a:t/>
            </a:r>
            <a:endParaRPr/>
          </a:p>
        </p:txBody>
      </p:sp>
      <p:pic>
        <p:nvPicPr>
          <p:cNvPr id="162" name="Google Shape;162;p24"/>
          <p:cNvPicPr preferRelativeResize="0"/>
          <p:nvPr/>
        </p:nvPicPr>
        <p:blipFill>
          <a:blip r:embed="rId3">
            <a:alphaModFix/>
          </a:blip>
          <a:stretch>
            <a:fillRect/>
          </a:stretch>
        </p:blipFill>
        <p:spPr>
          <a:xfrm>
            <a:off x="2946298" y="3128750"/>
            <a:ext cx="3251400" cy="1562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5"/>
          <p:cNvSpPr txBox="1"/>
          <p:nvPr>
            <p:ph type="title"/>
          </p:nvPr>
        </p:nvSpPr>
        <p:spPr>
          <a:xfrm>
            <a:off x="727650" y="5902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Confusion matrix with VGG + LSTM</a:t>
            </a:r>
            <a:endParaRPr/>
          </a:p>
        </p:txBody>
      </p:sp>
      <p:pic>
        <p:nvPicPr>
          <p:cNvPr id="168" name="Google Shape;168;p25"/>
          <p:cNvPicPr preferRelativeResize="0"/>
          <p:nvPr/>
        </p:nvPicPr>
        <p:blipFill>
          <a:blip r:embed="rId3">
            <a:alphaModFix/>
          </a:blip>
          <a:stretch>
            <a:fillRect/>
          </a:stretch>
        </p:blipFill>
        <p:spPr>
          <a:xfrm>
            <a:off x="2355476" y="1465700"/>
            <a:ext cx="3869874" cy="3308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6"/>
          <p:cNvSpPr txBox="1"/>
          <p:nvPr>
            <p:ph type="title"/>
          </p:nvPr>
        </p:nvSpPr>
        <p:spPr>
          <a:xfrm>
            <a:off x="727650" y="5689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LSTM with Attention</a:t>
            </a:r>
            <a:endParaRPr/>
          </a:p>
        </p:txBody>
      </p:sp>
      <p:sp>
        <p:nvSpPr>
          <p:cNvPr id="174" name="Google Shape;174;p26"/>
          <p:cNvSpPr txBox="1"/>
          <p:nvPr>
            <p:ph idx="1" type="body"/>
          </p:nvPr>
        </p:nvSpPr>
        <p:spPr>
          <a:xfrm>
            <a:off x="729450" y="2078875"/>
            <a:ext cx="4281900" cy="2475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It improves the model’s classification to focus on essential features.</a:t>
            </a:r>
            <a:endParaRPr/>
          </a:p>
          <a:p>
            <a:pPr indent="-311150" lvl="0" marL="457200" rtl="0" algn="l">
              <a:spcBef>
                <a:spcPts val="0"/>
              </a:spcBef>
              <a:spcAft>
                <a:spcPts val="0"/>
              </a:spcAft>
              <a:buSzPts val="1300"/>
              <a:buChar char="●"/>
            </a:pPr>
            <a:r>
              <a:rPr lang="en-GB"/>
              <a:t>It weighs the importance of different sequential input data parts to attend to selectively relevant features.</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GB"/>
              <a:t>Calculate context vector and concatenate with VGG features to capture temporal features</a:t>
            </a:r>
            <a:endParaRPr/>
          </a:p>
        </p:txBody>
      </p:sp>
      <p:pic>
        <p:nvPicPr>
          <p:cNvPr id="175" name="Google Shape;175;p26"/>
          <p:cNvPicPr preferRelativeResize="0"/>
          <p:nvPr/>
        </p:nvPicPr>
        <p:blipFill>
          <a:blip r:embed="rId3">
            <a:alphaModFix/>
          </a:blip>
          <a:stretch>
            <a:fillRect/>
          </a:stretch>
        </p:blipFill>
        <p:spPr>
          <a:xfrm>
            <a:off x="2065987" y="3269525"/>
            <a:ext cx="1352800" cy="174050"/>
          </a:xfrm>
          <a:prstGeom prst="rect">
            <a:avLst/>
          </a:prstGeom>
          <a:noFill/>
          <a:ln>
            <a:noFill/>
          </a:ln>
        </p:spPr>
      </p:pic>
      <p:pic>
        <p:nvPicPr>
          <p:cNvPr id="176" name="Google Shape;176;p26"/>
          <p:cNvPicPr preferRelativeResize="0"/>
          <p:nvPr/>
        </p:nvPicPr>
        <p:blipFill>
          <a:blip r:embed="rId4">
            <a:alphaModFix/>
          </a:blip>
          <a:stretch>
            <a:fillRect/>
          </a:stretch>
        </p:blipFill>
        <p:spPr>
          <a:xfrm>
            <a:off x="2065975" y="3510805"/>
            <a:ext cx="1352800" cy="223370"/>
          </a:xfrm>
          <a:prstGeom prst="rect">
            <a:avLst/>
          </a:prstGeom>
          <a:noFill/>
          <a:ln>
            <a:noFill/>
          </a:ln>
        </p:spPr>
      </p:pic>
      <p:pic>
        <p:nvPicPr>
          <p:cNvPr id="177" name="Google Shape;177;p26"/>
          <p:cNvPicPr preferRelativeResize="0"/>
          <p:nvPr/>
        </p:nvPicPr>
        <p:blipFill>
          <a:blip r:embed="rId5">
            <a:alphaModFix/>
          </a:blip>
          <a:stretch>
            <a:fillRect/>
          </a:stretch>
        </p:blipFill>
        <p:spPr>
          <a:xfrm>
            <a:off x="5152875" y="1213050"/>
            <a:ext cx="3622263" cy="37345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type="title"/>
          </p:nvPr>
        </p:nvSpPr>
        <p:spPr>
          <a:xfrm>
            <a:off x="635175" y="556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Confusion matrix with VGG + LSTM</a:t>
            </a:r>
            <a:r>
              <a:rPr lang="en-GB"/>
              <a:t> + attention</a:t>
            </a:r>
            <a:endParaRPr/>
          </a:p>
        </p:txBody>
      </p:sp>
      <p:pic>
        <p:nvPicPr>
          <p:cNvPr id="183" name="Google Shape;183;p27"/>
          <p:cNvPicPr preferRelativeResize="0"/>
          <p:nvPr/>
        </p:nvPicPr>
        <p:blipFill>
          <a:blip r:embed="rId3">
            <a:alphaModFix/>
          </a:blip>
          <a:stretch>
            <a:fillRect/>
          </a:stretch>
        </p:blipFill>
        <p:spPr>
          <a:xfrm>
            <a:off x="2536313" y="1266000"/>
            <a:ext cx="3886425" cy="34860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684150" y="5683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Experiments</a:t>
            </a:r>
            <a:endParaRPr/>
          </a:p>
        </p:txBody>
      </p:sp>
      <p:sp>
        <p:nvSpPr>
          <p:cNvPr id="189" name="Google Shape;189;p28"/>
          <p:cNvSpPr txBox="1"/>
          <p:nvPr>
            <p:ph idx="1" type="body"/>
          </p:nvPr>
        </p:nvSpPr>
        <p:spPr>
          <a:xfrm>
            <a:off x="727650" y="1729800"/>
            <a:ext cx="7688700" cy="2932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We experimented </a:t>
            </a:r>
            <a:r>
              <a:rPr lang="en-GB"/>
              <a:t>with</a:t>
            </a:r>
            <a:r>
              <a:rPr lang="en-GB"/>
              <a:t> 3 learning rates - 0.0001, 0.001, 0.0005</a:t>
            </a:r>
            <a:endParaRPr/>
          </a:p>
          <a:p>
            <a:pPr indent="-311150" lvl="0" marL="457200" rtl="0" algn="l">
              <a:spcBef>
                <a:spcPts val="1000"/>
              </a:spcBef>
              <a:spcAft>
                <a:spcPts val="0"/>
              </a:spcAft>
              <a:buSzPts val="1300"/>
              <a:buChar char="●"/>
            </a:pPr>
            <a:r>
              <a:rPr lang="en-GB"/>
              <a:t>Tried with optimizers - Adam, SGD, AdamW</a:t>
            </a:r>
            <a:endParaRPr/>
          </a:p>
          <a:p>
            <a:pPr indent="-311150" lvl="0" marL="457200" rtl="0" algn="l">
              <a:spcBef>
                <a:spcPts val="1000"/>
              </a:spcBef>
              <a:spcAft>
                <a:spcPts val="0"/>
              </a:spcAft>
              <a:buSzPts val="1300"/>
              <a:buChar char="●"/>
            </a:pPr>
            <a:r>
              <a:rPr lang="en-GB"/>
              <a:t>Loss functions - started with Cross Entropy from literature. Tried with focal loss with gamma = 2, alpha = 0.1 as there is </a:t>
            </a:r>
            <a:r>
              <a:rPr lang="en-GB"/>
              <a:t>imbalance</a:t>
            </a:r>
            <a:r>
              <a:rPr lang="en-GB"/>
              <a:t> is classes.</a:t>
            </a:r>
            <a:endParaRPr/>
          </a:p>
          <a:p>
            <a:pPr indent="-311150" lvl="0" marL="457200" rtl="0" algn="l">
              <a:spcBef>
                <a:spcPts val="1000"/>
              </a:spcBef>
              <a:spcAft>
                <a:spcPts val="0"/>
              </a:spcAft>
              <a:buSzPts val="1300"/>
              <a:buChar char="●"/>
            </a:pPr>
            <a:r>
              <a:rPr lang="en-GB"/>
              <a:t>Added Dropout Layers after Maxpool Layer with p = 0.2</a:t>
            </a:r>
            <a:endParaRPr/>
          </a:p>
          <a:p>
            <a:pPr indent="-311150" lvl="0" marL="457200" rtl="0" algn="l">
              <a:spcBef>
                <a:spcPts val="1000"/>
              </a:spcBef>
              <a:spcAft>
                <a:spcPts val="1000"/>
              </a:spcAft>
              <a:buSzPts val="1300"/>
              <a:buChar char="●"/>
            </a:pPr>
            <a:r>
              <a:rPr lang="en-GB"/>
              <a:t>Cross Entropy loss with learning rate - 0.0001, 0.001 and with and without weight decay. Weight decay = 0.001, 0.0001</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9"/>
          <p:cNvSpPr txBox="1"/>
          <p:nvPr>
            <p:ph type="title"/>
          </p:nvPr>
        </p:nvSpPr>
        <p:spPr>
          <a:xfrm>
            <a:off x="727650" y="5790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Results</a:t>
            </a:r>
            <a:endParaRPr/>
          </a:p>
        </p:txBody>
      </p:sp>
      <p:pic>
        <p:nvPicPr>
          <p:cNvPr id="195" name="Google Shape;195;p29"/>
          <p:cNvPicPr preferRelativeResize="0"/>
          <p:nvPr/>
        </p:nvPicPr>
        <p:blipFill>
          <a:blip r:embed="rId3">
            <a:alphaModFix/>
          </a:blip>
          <a:stretch>
            <a:fillRect/>
          </a:stretch>
        </p:blipFill>
        <p:spPr>
          <a:xfrm>
            <a:off x="682000" y="1889850"/>
            <a:ext cx="3581993" cy="2842574"/>
          </a:xfrm>
          <a:prstGeom prst="rect">
            <a:avLst/>
          </a:prstGeom>
          <a:noFill/>
          <a:ln>
            <a:noFill/>
          </a:ln>
        </p:spPr>
      </p:pic>
      <p:pic>
        <p:nvPicPr>
          <p:cNvPr id="196" name="Google Shape;196;p29"/>
          <p:cNvPicPr preferRelativeResize="0"/>
          <p:nvPr/>
        </p:nvPicPr>
        <p:blipFill>
          <a:blip r:embed="rId4">
            <a:alphaModFix/>
          </a:blip>
          <a:stretch>
            <a:fillRect/>
          </a:stretch>
        </p:blipFill>
        <p:spPr>
          <a:xfrm>
            <a:off x="4634779" y="1889850"/>
            <a:ext cx="4451722" cy="2842574"/>
          </a:xfrm>
          <a:prstGeom prst="rect">
            <a:avLst/>
          </a:prstGeom>
          <a:noFill/>
          <a:ln>
            <a:noFill/>
          </a:ln>
        </p:spPr>
      </p:pic>
      <p:sp>
        <p:nvSpPr>
          <p:cNvPr id="197" name="Google Shape;197;p29"/>
          <p:cNvSpPr txBox="1"/>
          <p:nvPr/>
        </p:nvSpPr>
        <p:spPr>
          <a:xfrm>
            <a:off x="882575" y="1395000"/>
            <a:ext cx="54663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300">
                <a:solidFill>
                  <a:schemeClr val="accent1"/>
                </a:solidFill>
                <a:latin typeface="Lato"/>
                <a:ea typeface="Lato"/>
                <a:cs typeface="Lato"/>
                <a:sym typeface="Lato"/>
              </a:rPr>
              <a:t>Accuracy - 65.99 %</a:t>
            </a:r>
            <a:endParaRPr b="1" sz="1300">
              <a:solidFill>
                <a:schemeClr val="accen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0"/>
          <p:cNvSpPr txBox="1"/>
          <p:nvPr>
            <p:ph type="title"/>
          </p:nvPr>
        </p:nvSpPr>
        <p:spPr>
          <a:xfrm>
            <a:off x="727650" y="5594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Results</a:t>
            </a:r>
            <a:endParaRPr/>
          </a:p>
          <a:p>
            <a:pPr indent="0" lvl="0" marL="0" rtl="0" algn="l">
              <a:spcBef>
                <a:spcPts val="0"/>
              </a:spcBef>
              <a:spcAft>
                <a:spcPts val="0"/>
              </a:spcAft>
              <a:buNone/>
            </a:pPr>
            <a:r>
              <a:t/>
            </a:r>
            <a:endParaRPr/>
          </a:p>
        </p:txBody>
      </p:sp>
      <p:pic>
        <p:nvPicPr>
          <p:cNvPr id="203" name="Google Shape;203;p30"/>
          <p:cNvPicPr preferRelativeResize="0"/>
          <p:nvPr/>
        </p:nvPicPr>
        <p:blipFill>
          <a:blip r:embed="rId3">
            <a:alphaModFix/>
          </a:blip>
          <a:stretch>
            <a:fillRect/>
          </a:stretch>
        </p:blipFill>
        <p:spPr>
          <a:xfrm>
            <a:off x="873625" y="1727150"/>
            <a:ext cx="3197525" cy="2874150"/>
          </a:xfrm>
          <a:prstGeom prst="rect">
            <a:avLst/>
          </a:prstGeom>
          <a:noFill/>
          <a:ln>
            <a:noFill/>
          </a:ln>
        </p:spPr>
      </p:pic>
      <p:sp>
        <p:nvSpPr>
          <p:cNvPr id="204" name="Google Shape;204;p30"/>
          <p:cNvSpPr txBox="1"/>
          <p:nvPr/>
        </p:nvSpPr>
        <p:spPr>
          <a:xfrm>
            <a:off x="255964" y="2020684"/>
            <a:ext cx="2038800" cy="185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t> </a:t>
            </a:r>
            <a:endParaRPr/>
          </a:p>
        </p:txBody>
      </p:sp>
      <p:pic>
        <p:nvPicPr>
          <p:cNvPr descr="A person with his mouth open and fists in front of him&#10;&#10;Description automatically generated" id="205" name="Google Shape;205;p30"/>
          <p:cNvPicPr preferRelativeResize="0"/>
          <p:nvPr/>
        </p:nvPicPr>
        <p:blipFill>
          <a:blip r:embed="rId4">
            <a:alphaModFix/>
          </a:blip>
          <a:stretch>
            <a:fillRect/>
          </a:stretch>
        </p:blipFill>
        <p:spPr>
          <a:xfrm>
            <a:off x="4631050" y="1727150"/>
            <a:ext cx="3785300" cy="2874150"/>
          </a:xfrm>
          <a:prstGeom prst="rect">
            <a:avLst/>
          </a:prstGeom>
          <a:noFill/>
          <a:ln>
            <a:noFill/>
          </a:ln>
        </p:spPr>
      </p:pic>
      <p:sp>
        <p:nvSpPr>
          <p:cNvPr id="206" name="Google Shape;206;p30"/>
          <p:cNvSpPr txBox="1"/>
          <p:nvPr/>
        </p:nvSpPr>
        <p:spPr>
          <a:xfrm>
            <a:off x="4751457" y="1847219"/>
            <a:ext cx="2370000" cy="2363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1"/>
          <p:cNvSpPr txBox="1"/>
          <p:nvPr>
            <p:ph type="title"/>
          </p:nvPr>
        </p:nvSpPr>
        <p:spPr>
          <a:xfrm>
            <a:off x="682000" y="5689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Results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12" name="Google Shape;212;p31"/>
          <p:cNvPicPr preferRelativeResize="0"/>
          <p:nvPr/>
        </p:nvPicPr>
        <p:blipFill>
          <a:blip r:embed="rId3">
            <a:alphaModFix/>
          </a:blip>
          <a:stretch>
            <a:fillRect/>
          </a:stretch>
        </p:blipFill>
        <p:spPr>
          <a:xfrm>
            <a:off x="361150" y="1746467"/>
            <a:ext cx="2513651" cy="2002033"/>
          </a:xfrm>
          <a:prstGeom prst="rect">
            <a:avLst/>
          </a:prstGeom>
          <a:noFill/>
          <a:ln>
            <a:noFill/>
          </a:ln>
        </p:spPr>
      </p:pic>
      <p:pic>
        <p:nvPicPr>
          <p:cNvPr id="213" name="Google Shape;213;p31"/>
          <p:cNvPicPr preferRelativeResize="0"/>
          <p:nvPr/>
        </p:nvPicPr>
        <p:blipFill>
          <a:blip r:embed="rId4">
            <a:alphaModFix/>
          </a:blip>
          <a:stretch>
            <a:fillRect/>
          </a:stretch>
        </p:blipFill>
        <p:spPr>
          <a:xfrm>
            <a:off x="3331863" y="1717663"/>
            <a:ext cx="2570449" cy="2030824"/>
          </a:xfrm>
          <a:prstGeom prst="rect">
            <a:avLst/>
          </a:prstGeom>
          <a:noFill/>
          <a:ln>
            <a:noFill/>
          </a:ln>
        </p:spPr>
      </p:pic>
      <p:pic>
        <p:nvPicPr>
          <p:cNvPr id="214" name="Google Shape;214;p31"/>
          <p:cNvPicPr preferRelativeResize="0"/>
          <p:nvPr/>
        </p:nvPicPr>
        <p:blipFill>
          <a:blip r:embed="rId5">
            <a:alphaModFix/>
          </a:blip>
          <a:stretch>
            <a:fillRect/>
          </a:stretch>
        </p:blipFill>
        <p:spPr>
          <a:xfrm>
            <a:off x="6359375" y="1689312"/>
            <a:ext cx="2513651" cy="2087550"/>
          </a:xfrm>
          <a:prstGeom prst="rect">
            <a:avLst/>
          </a:prstGeom>
          <a:noFill/>
          <a:ln>
            <a:noFill/>
          </a:ln>
        </p:spPr>
      </p:pic>
      <p:sp>
        <p:nvSpPr>
          <p:cNvPr id="215" name="Google Shape;215;p31"/>
          <p:cNvSpPr txBox="1"/>
          <p:nvPr/>
        </p:nvSpPr>
        <p:spPr>
          <a:xfrm>
            <a:off x="1328500" y="3890850"/>
            <a:ext cx="1812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300">
                <a:solidFill>
                  <a:schemeClr val="accent1"/>
                </a:solidFill>
                <a:latin typeface="Lato"/>
                <a:ea typeface="Lato"/>
                <a:cs typeface="Lato"/>
                <a:sym typeface="Lato"/>
              </a:rPr>
              <a:t>Happy</a:t>
            </a:r>
            <a:endParaRPr b="1" sz="1300">
              <a:solidFill>
                <a:schemeClr val="accent1"/>
              </a:solidFill>
              <a:latin typeface="Lato"/>
              <a:ea typeface="Lato"/>
              <a:cs typeface="Lato"/>
              <a:sym typeface="Lato"/>
            </a:endParaRPr>
          </a:p>
        </p:txBody>
      </p:sp>
      <p:sp>
        <p:nvSpPr>
          <p:cNvPr id="216" name="Google Shape;216;p31"/>
          <p:cNvSpPr txBox="1"/>
          <p:nvPr/>
        </p:nvSpPr>
        <p:spPr>
          <a:xfrm>
            <a:off x="4187950" y="3890850"/>
            <a:ext cx="1812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300">
                <a:solidFill>
                  <a:schemeClr val="accent1"/>
                </a:solidFill>
                <a:latin typeface="Lato"/>
                <a:ea typeface="Lato"/>
                <a:cs typeface="Lato"/>
                <a:sym typeface="Lato"/>
              </a:rPr>
              <a:t>Neutral</a:t>
            </a:r>
            <a:endParaRPr b="1" sz="1300">
              <a:solidFill>
                <a:schemeClr val="accent1"/>
              </a:solidFill>
              <a:latin typeface="Lato"/>
              <a:ea typeface="Lato"/>
              <a:cs typeface="Lato"/>
              <a:sym typeface="Lato"/>
            </a:endParaRPr>
          </a:p>
        </p:txBody>
      </p:sp>
      <p:sp>
        <p:nvSpPr>
          <p:cNvPr id="217" name="Google Shape;217;p31"/>
          <p:cNvSpPr txBox="1"/>
          <p:nvPr/>
        </p:nvSpPr>
        <p:spPr>
          <a:xfrm>
            <a:off x="7326175" y="3890850"/>
            <a:ext cx="1253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300">
                <a:solidFill>
                  <a:schemeClr val="accent1"/>
                </a:solidFill>
                <a:latin typeface="Lato"/>
                <a:ea typeface="Lato"/>
                <a:cs typeface="Lato"/>
                <a:sym typeface="Lato"/>
              </a:rPr>
              <a:t>Sad</a:t>
            </a:r>
            <a:endParaRPr b="1" sz="1300">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7650" y="5404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Introduction</a:t>
            </a:r>
            <a:endParaRPr/>
          </a:p>
        </p:txBody>
      </p:sp>
      <p:sp>
        <p:nvSpPr>
          <p:cNvPr id="94" name="Google Shape;94;p14"/>
          <p:cNvSpPr txBox="1"/>
          <p:nvPr>
            <p:ph idx="1" type="body"/>
          </p:nvPr>
        </p:nvSpPr>
        <p:spPr>
          <a:xfrm>
            <a:off x="803575" y="1925200"/>
            <a:ext cx="7688700" cy="22611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lang="en-GB"/>
              <a:t>The objective is to classify each </a:t>
            </a:r>
            <a:r>
              <a:rPr lang="en-GB"/>
              <a:t>face based on the emotion shown in the facial expression into one of seven categories. We have used 7 emotions namely - Angry, Disgust, Fear, Happy, Neutral, Sad, Surprise.</a:t>
            </a:r>
            <a:br>
              <a:rPr lang="en-GB"/>
            </a:br>
            <a:endParaRPr/>
          </a:p>
          <a:p>
            <a:pPr indent="-304958" lvl="0" marL="457200" rtl="0" algn="l">
              <a:spcBef>
                <a:spcPts val="0"/>
              </a:spcBef>
              <a:spcAft>
                <a:spcPts val="0"/>
              </a:spcAft>
              <a:buSzPct val="100000"/>
              <a:buChar char="❖"/>
            </a:pPr>
            <a:r>
              <a:rPr lang="en-GB"/>
              <a:t>As technology advancing and interactions between humans and machines becoming more frequent, recognizing facial expressions is crucial because it enhances communication between humans and machines.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2"/>
          <p:cNvSpPr txBox="1"/>
          <p:nvPr>
            <p:ph type="title"/>
          </p:nvPr>
        </p:nvSpPr>
        <p:spPr>
          <a:xfrm>
            <a:off x="727650" y="5974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Results</a:t>
            </a:r>
            <a:endParaRPr/>
          </a:p>
        </p:txBody>
      </p:sp>
      <p:pic>
        <p:nvPicPr>
          <p:cNvPr id="223" name="Google Shape;223;p32"/>
          <p:cNvPicPr preferRelativeResize="0"/>
          <p:nvPr/>
        </p:nvPicPr>
        <p:blipFill>
          <a:blip r:embed="rId3">
            <a:alphaModFix/>
          </a:blip>
          <a:stretch>
            <a:fillRect/>
          </a:stretch>
        </p:blipFill>
        <p:spPr>
          <a:xfrm>
            <a:off x="839950" y="1643475"/>
            <a:ext cx="3020257" cy="2458449"/>
          </a:xfrm>
          <a:prstGeom prst="rect">
            <a:avLst/>
          </a:prstGeom>
          <a:noFill/>
          <a:ln>
            <a:noFill/>
          </a:ln>
        </p:spPr>
      </p:pic>
      <p:pic>
        <p:nvPicPr>
          <p:cNvPr id="224" name="Google Shape;224;p32"/>
          <p:cNvPicPr preferRelativeResize="0"/>
          <p:nvPr/>
        </p:nvPicPr>
        <p:blipFill>
          <a:blip r:embed="rId4">
            <a:alphaModFix/>
          </a:blip>
          <a:stretch>
            <a:fillRect/>
          </a:stretch>
        </p:blipFill>
        <p:spPr>
          <a:xfrm>
            <a:off x="4947575" y="1643476"/>
            <a:ext cx="3280101" cy="2458450"/>
          </a:xfrm>
          <a:prstGeom prst="rect">
            <a:avLst/>
          </a:prstGeom>
          <a:noFill/>
          <a:ln>
            <a:noFill/>
          </a:ln>
        </p:spPr>
      </p:pic>
      <p:sp>
        <p:nvSpPr>
          <p:cNvPr id="225" name="Google Shape;225;p32"/>
          <p:cNvSpPr txBox="1"/>
          <p:nvPr/>
        </p:nvSpPr>
        <p:spPr>
          <a:xfrm>
            <a:off x="1894525" y="4270450"/>
            <a:ext cx="911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300">
                <a:solidFill>
                  <a:schemeClr val="accent1"/>
                </a:solidFill>
                <a:latin typeface="Lato"/>
                <a:ea typeface="Lato"/>
                <a:cs typeface="Lato"/>
                <a:sym typeface="Lato"/>
              </a:rPr>
              <a:t>Angry</a:t>
            </a:r>
            <a:endParaRPr b="1" sz="1300">
              <a:solidFill>
                <a:schemeClr val="accent1"/>
              </a:solidFill>
              <a:latin typeface="Lato"/>
              <a:ea typeface="Lato"/>
              <a:cs typeface="Lato"/>
              <a:sym typeface="Lato"/>
            </a:endParaRPr>
          </a:p>
        </p:txBody>
      </p:sp>
      <p:sp>
        <p:nvSpPr>
          <p:cNvPr id="226" name="Google Shape;226;p32"/>
          <p:cNvSpPr txBox="1"/>
          <p:nvPr/>
        </p:nvSpPr>
        <p:spPr>
          <a:xfrm>
            <a:off x="6269900" y="4223575"/>
            <a:ext cx="911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300">
                <a:solidFill>
                  <a:schemeClr val="accent1"/>
                </a:solidFill>
                <a:latin typeface="Lato"/>
                <a:ea typeface="Lato"/>
                <a:cs typeface="Lato"/>
                <a:sym typeface="Lato"/>
              </a:rPr>
              <a:t>Fear</a:t>
            </a:r>
            <a:endParaRPr b="1" sz="1300">
              <a:solidFill>
                <a:schemeClr val="accen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3"/>
          <p:cNvSpPr txBox="1"/>
          <p:nvPr>
            <p:ph type="title"/>
          </p:nvPr>
        </p:nvSpPr>
        <p:spPr>
          <a:xfrm>
            <a:off x="727650" y="5678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Saliency Maps</a:t>
            </a:r>
            <a:endParaRPr/>
          </a:p>
        </p:txBody>
      </p:sp>
      <p:pic>
        <p:nvPicPr>
          <p:cNvPr id="232" name="Google Shape;232;p33"/>
          <p:cNvPicPr preferRelativeResize="0"/>
          <p:nvPr/>
        </p:nvPicPr>
        <p:blipFill>
          <a:blip r:embed="rId3">
            <a:alphaModFix/>
          </a:blip>
          <a:stretch>
            <a:fillRect/>
          </a:stretch>
        </p:blipFill>
        <p:spPr>
          <a:xfrm>
            <a:off x="5499825" y="1756959"/>
            <a:ext cx="2349625" cy="1165916"/>
          </a:xfrm>
          <a:prstGeom prst="rect">
            <a:avLst/>
          </a:prstGeom>
          <a:noFill/>
          <a:ln>
            <a:noFill/>
          </a:ln>
        </p:spPr>
      </p:pic>
      <p:pic>
        <p:nvPicPr>
          <p:cNvPr id="233" name="Google Shape;233;p33"/>
          <p:cNvPicPr preferRelativeResize="0"/>
          <p:nvPr/>
        </p:nvPicPr>
        <p:blipFill>
          <a:blip r:embed="rId4">
            <a:alphaModFix/>
          </a:blip>
          <a:stretch>
            <a:fillRect/>
          </a:stretch>
        </p:blipFill>
        <p:spPr>
          <a:xfrm>
            <a:off x="3066375" y="1756925"/>
            <a:ext cx="2349631" cy="1165950"/>
          </a:xfrm>
          <a:prstGeom prst="rect">
            <a:avLst/>
          </a:prstGeom>
          <a:noFill/>
          <a:ln>
            <a:noFill/>
          </a:ln>
        </p:spPr>
      </p:pic>
      <p:pic>
        <p:nvPicPr>
          <p:cNvPr id="234" name="Google Shape;234;p33"/>
          <p:cNvPicPr preferRelativeResize="0"/>
          <p:nvPr/>
        </p:nvPicPr>
        <p:blipFill>
          <a:blip r:embed="rId5">
            <a:alphaModFix/>
          </a:blip>
          <a:stretch>
            <a:fillRect/>
          </a:stretch>
        </p:blipFill>
        <p:spPr>
          <a:xfrm>
            <a:off x="632900" y="1756925"/>
            <a:ext cx="2349650" cy="1165950"/>
          </a:xfrm>
          <a:prstGeom prst="rect">
            <a:avLst/>
          </a:prstGeom>
          <a:noFill/>
          <a:ln>
            <a:noFill/>
          </a:ln>
        </p:spPr>
      </p:pic>
      <p:pic>
        <p:nvPicPr>
          <p:cNvPr id="235" name="Google Shape;235;p33"/>
          <p:cNvPicPr preferRelativeResize="0"/>
          <p:nvPr/>
        </p:nvPicPr>
        <p:blipFill>
          <a:blip r:embed="rId6">
            <a:alphaModFix/>
          </a:blip>
          <a:stretch>
            <a:fillRect/>
          </a:stretch>
        </p:blipFill>
        <p:spPr>
          <a:xfrm>
            <a:off x="219425" y="3620496"/>
            <a:ext cx="2236110" cy="887479"/>
          </a:xfrm>
          <a:prstGeom prst="rect">
            <a:avLst/>
          </a:prstGeom>
          <a:noFill/>
          <a:ln>
            <a:noFill/>
          </a:ln>
        </p:spPr>
      </p:pic>
      <p:pic>
        <p:nvPicPr>
          <p:cNvPr id="236" name="Google Shape;236;p33"/>
          <p:cNvPicPr preferRelativeResize="0"/>
          <p:nvPr/>
        </p:nvPicPr>
        <p:blipFill>
          <a:blip r:embed="rId7">
            <a:alphaModFix/>
          </a:blip>
          <a:stretch>
            <a:fillRect/>
          </a:stretch>
        </p:blipFill>
        <p:spPr>
          <a:xfrm>
            <a:off x="2535363" y="3620500"/>
            <a:ext cx="2236174" cy="887466"/>
          </a:xfrm>
          <a:prstGeom prst="rect">
            <a:avLst/>
          </a:prstGeom>
          <a:noFill/>
          <a:ln>
            <a:noFill/>
          </a:ln>
        </p:spPr>
      </p:pic>
      <p:pic>
        <p:nvPicPr>
          <p:cNvPr id="237" name="Google Shape;237;p33"/>
          <p:cNvPicPr preferRelativeResize="0"/>
          <p:nvPr/>
        </p:nvPicPr>
        <p:blipFill>
          <a:blip r:embed="rId8">
            <a:alphaModFix/>
          </a:blip>
          <a:stretch>
            <a:fillRect/>
          </a:stretch>
        </p:blipFill>
        <p:spPr>
          <a:xfrm>
            <a:off x="4851350" y="3603350"/>
            <a:ext cx="2236174" cy="887479"/>
          </a:xfrm>
          <a:prstGeom prst="rect">
            <a:avLst/>
          </a:prstGeom>
          <a:noFill/>
          <a:ln>
            <a:noFill/>
          </a:ln>
        </p:spPr>
      </p:pic>
      <p:pic>
        <p:nvPicPr>
          <p:cNvPr id="238" name="Google Shape;238;p33"/>
          <p:cNvPicPr preferRelativeResize="0"/>
          <p:nvPr/>
        </p:nvPicPr>
        <p:blipFill>
          <a:blip r:embed="rId9">
            <a:alphaModFix/>
          </a:blip>
          <a:stretch>
            <a:fillRect/>
          </a:stretch>
        </p:blipFill>
        <p:spPr>
          <a:xfrm>
            <a:off x="7087525" y="3576750"/>
            <a:ext cx="1876669" cy="9312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4"/>
          <p:cNvSpPr txBox="1"/>
          <p:nvPr>
            <p:ph type="title"/>
          </p:nvPr>
        </p:nvSpPr>
        <p:spPr>
          <a:xfrm>
            <a:off x="727650" y="5678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Saliency Maps</a:t>
            </a:r>
            <a:endParaRPr/>
          </a:p>
        </p:txBody>
      </p:sp>
      <p:sp>
        <p:nvSpPr>
          <p:cNvPr id="244" name="Google Shape;244;p34"/>
          <p:cNvSpPr txBox="1"/>
          <p:nvPr>
            <p:ph idx="1" type="body"/>
          </p:nvPr>
        </p:nvSpPr>
        <p:spPr>
          <a:xfrm>
            <a:off x="540925" y="3426100"/>
            <a:ext cx="7827900" cy="1395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Saliency maps are visual representations that highlight regions in the input image that are most relevant for the model’s predictions.</a:t>
            </a:r>
            <a:br>
              <a:rPr lang="en-GB"/>
            </a:br>
            <a:endParaRPr/>
          </a:p>
          <a:p>
            <a:pPr indent="-311150" lvl="0" marL="457200" rtl="0" algn="l">
              <a:spcBef>
                <a:spcPts val="0"/>
              </a:spcBef>
              <a:spcAft>
                <a:spcPts val="0"/>
              </a:spcAft>
              <a:buSzPts val="1300"/>
              <a:buChar char="●"/>
            </a:pPr>
            <a:r>
              <a:rPr lang="en-GB"/>
              <a:t>The saliency maps shown here illustrate which parts of the face, such as the eyes, nose, and mouth, are pivotal for the model's emotion recognition task.</a:t>
            </a:r>
            <a:endParaRPr/>
          </a:p>
        </p:txBody>
      </p:sp>
      <p:pic>
        <p:nvPicPr>
          <p:cNvPr id="245" name="Google Shape;245;p34"/>
          <p:cNvPicPr preferRelativeResize="0"/>
          <p:nvPr/>
        </p:nvPicPr>
        <p:blipFill>
          <a:blip r:embed="rId3">
            <a:alphaModFix/>
          </a:blip>
          <a:stretch>
            <a:fillRect/>
          </a:stretch>
        </p:blipFill>
        <p:spPr>
          <a:xfrm>
            <a:off x="796001" y="1415162"/>
            <a:ext cx="3423575" cy="1698850"/>
          </a:xfrm>
          <a:prstGeom prst="rect">
            <a:avLst/>
          </a:prstGeom>
          <a:noFill/>
          <a:ln>
            <a:noFill/>
          </a:ln>
        </p:spPr>
      </p:pic>
      <p:pic>
        <p:nvPicPr>
          <p:cNvPr id="246" name="Google Shape;246;p34"/>
          <p:cNvPicPr preferRelativeResize="0"/>
          <p:nvPr/>
        </p:nvPicPr>
        <p:blipFill>
          <a:blip r:embed="rId4">
            <a:alphaModFix/>
          </a:blip>
          <a:stretch>
            <a:fillRect/>
          </a:stretch>
        </p:blipFill>
        <p:spPr>
          <a:xfrm>
            <a:off x="4569725" y="1415150"/>
            <a:ext cx="3423625" cy="16988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5"/>
          <p:cNvSpPr txBox="1"/>
          <p:nvPr>
            <p:ph type="title"/>
          </p:nvPr>
        </p:nvSpPr>
        <p:spPr>
          <a:xfrm>
            <a:off x="729450" y="559450"/>
            <a:ext cx="76413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Conclusion</a:t>
            </a:r>
            <a:endParaRPr/>
          </a:p>
        </p:txBody>
      </p:sp>
      <p:sp>
        <p:nvSpPr>
          <p:cNvPr id="252" name="Google Shape;252;p35"/>
          <p:cNvSpPr txBox="1"/>
          <p:nvPr>
            <p:ph idx="1" type="body"/>
          </p:nvPr>
        </p:nvSpPr>
        <p:spPr>
          <a:xfrm>
            <a:off x="578875" y="1651825"/>
            <a:ext cx="7839300" cy="2261100"/>
          </a:xfrm>
          <a:prstGeom prst="rect">
            <a:avLst/>
          </a:prstGeom>
          <a:solidFill>
            <a:schemeClr val="lt1"/>
          </a:solidFill>
        </p:spPr>
        <p:txBody>
          <a:bodyPr anchorCtr="0" anchor="t" bIns="91425" lIns="91425" spcFirstLastPara="1" rIns="91425" wrap="square" tIns="91425">
            <a:normAutofit fontScale="92500" lnSpcReduction="10000"/>
          </a:bodyPr>
          <a:lstStyle/>
          <a:p>
            <a:pPr indent="-328453" lvl="0" marL="457200" rtl="0" algn="l">
              <a:spcBef>
                <a:spcPts val="0"/>
              </a:spcBef>
              <a:spcAft>
                <a:spcPts val="0"/>
              </a:spcAft>
              <a:buClr>
                <a:srgbClr val="000000"/>
              </a:buClr>
              <a:buSzPct val="100000"/>
              <a:buChar char="●"/>
            </a:pPr>
            <a:r>
              <a:rPr lang="en-GB" sz="1700">
                <a:solidFill>
                  <a:srgbClr val="000000"/>
                </a:solidFill>
                <a:highlight>
                  <a:schemeClr val="lt1"/>
                </a:highlight>
              </a:rPr>
              <a:t>The combined VGG11, LSTM and attention-based model is designed to leverage both the spatial hierarchy within images and the temporal dynamics in sequences.​</a:t>
            </a:r>
            <a:endParaRPr sz="1700">
              <a:solidFill>
                <a:srgbClr val="000000"/>
              </a:solidFill>
              <a:highlight>
                <a:schemeClr val="lt1"/>
              </a:highlight>
            </a:endParaRPr>
          </a:p>
          <a:p>
            <a:pPr indent="0" lvl="0" marL="914400" rtl="0" algn="l">
              <a:spcBef>
                <a:spcPts val="0"/>
              </a:spcBef>
              <a:spcAft>
                <a:spcPts val="0"/>
              </a:spcAft>
              <a:buNone/>
            </a:pPr>
            <a:r>
              <a:t/>
            </a:r>
            <a:endParaRPr sz="1700">
              <a:solidFill>
                <a:srgbClr val="000000"/>
              </a:solidFill>
              <a:highlight>
                <a:schemeClr val="lt1"/>
              </a:highlight>
            </a:endParaRPr>
          </a:p>
          <a:p>
            <a:pPr indent="-328453" lvl="0" marL="457200" rtl="0" algn="l">
              <a:spcBef>
                <a:spcPts val="0"/>
              </a:spcBef>
              <a:spcAft>
                <a:spcPts val="0"/>
              </a:spcAft>
              <a:buClr>
                <a:srgbClr val="000000"/>
              </a:buClr>
              <a:buSzPct val="100000"/>
              <a:buChar char="●"/>
            </a:pPr>
            <a:r>
              <a:rPr lang="en-GB" sz="1700">
                <a:solidFill>
                  <a:srgbClr val="000000"/>
                </a:solidFill>
                <a:highlight>
                  <a:schemeClr val="lt1"/>
                </a:highlight>
              </a:rPr>
              <a:t>The attention mechanism inclusion suggests the model's capacity to weigh different parts of the data sequence, potentially improving performance on tasks requiring focus on specific temporal features.​</a:t>
            </a:r>
            <a:endParaRPr sz="1700">
              <a:solidFill>
                <a:srgbClr val="000000"/>
              </a:solidFill>
              <a:highlight>
                <a:schemeClr val="lt1"/>
              </a:highlight>
            </a:endParaRPr>
          </a:p>
          <a:p>
            <a:pPr indent="0" lvl="0" marL="0" rtl="0" algn="l">
              <a:spcBef>
                <a:spcPts val="0"/>
              </a:spcBef>
              <a:spcAft>
                <a:spcPts val="0"/>
              </a:spcAft>
              <a:buNone/>
            </a:pPr>
            <a:r>
              <a:t/>
            </a:r>
            <a:endParaRPr sz="1700">
              <a:solidFill>
                <a:srgbClr val="000000"/>
              </a:solidFill>
              <a:highlight>
                <a:schemeClr val="lt1"/>
              </a:highlight>
            </a:endParaRPr>
          </a:p>
          <a:p>
            <a:pPr indent="0" lvl="0" marL="0" rtl="0" algn="l">
              <a:spcBef>
                <a:spcPts val="0"/>
              </a:spcBef>
              <a:spcAft>
                <a:spcPts val="12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6"/>
          <p:cNvSpPr txBox="1"/>
          <p:nvPr>
            <p:ph type="title"/>
          </p:nvPr>
        </p:nvSpPr>
        <p:spPr>
          <a:xfrm>
            <a:off x="727650" y="5594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References</a:t>
            </a:r>
            <a:endParaRPr/>
          </a:p>
        </p:txBody>
      </p:sp>
      <p:sp>
        <p:nvSpPr>
          <p:cNvPr id="258" name="Google Shape;258;p36"/>
          <p:cNvSpPr txBox="1"/>
          <p:nvPr>
            <p:ph idx="1" type="body"/>
          </p:nvPr>
        </p:nvSpPr>
        <p:spPr>
          <a:xfrm>
            <a:off x="729450" y="1407125"/>
            <a:ext cx="7688700" cy="2932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Emotion Recognition from Facial Expressions using Deep Recurrent Attention Network</a:t>
            </a:r>
            <a:endParaRPr/>
          </a:p>
          <a:p>
            <a:pPr indent="-311150" lvl="0" marL="457200" rtl="0" algn="l">
              <a:spcBef>
                <a:spcPts val="0"/>
              </a:spcBef>
              <a:spcAft>
                <a:spcPts val="0"/>
              </a:spcAft>
              <a:buSzPts val="1300"/>
              <a:buChar char="●"/>
            </a:pPr>
            <a:r>
              <a:rPr lang="en-GB"/>
              <a:t>https://arxiv.org/pdf/1612.02903v1.pdf</a:t>
            </a:r>
            <a:endParaRPr/>
          </a:p>
          <a:p>
            <a:pPr indent="0" lvl="0" marL="0" rtl="0" algn="l">
              <a:spcBef>
                <a:spcPts val="120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7"/>
          <p:cNvSpPr txBox="1"/>
          <p:nvPr>
            <p:ph type="title"/>
          </p:nvPr>
        </p:nvSpPr>
        <p:spPr>
          <a:xfrm>
            <a:off x="6219275" y="4215975"/>
            <a:ext cx="2319000" cy="70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Thankyou</a:t>
            </a:r>
            <a:endParaRPr/>
          </a:p>
        </p:txBody>
      </p:sp>
      <p:pic>
        <p:nvPicPr>
          <p:cNvPr id="264" name="Google Shape;264;p37"/>
          <p:cNvPicPr preferRelativeResize="0"/>
          <p:nvPr/>
        </p:nvPicPr>
        <p:blipFill>
          <a:blip r:embed="rId3">
            <a:alphaModFix/>
          </a:blip>
          <a:stretch>
            <a:fillRect/>
          </a:stretch>
        </p:blipFill>
        <p:spPr>
          <a:xfrm>
            <a:off x="382775" y="386125"/>
            <a:ext cx="5736223" cy="31846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7638" y="5784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Applications in real world</a:t>
            </a:r>
            <a:endParaRPr/>
          </a:p>
        </p:txBody>
      </p:sp>
      <p:pic>
        <p:nvPicPr>
          <p:cNvPr id="100" name="Google Shape;100;p15"/>
          <p:cNvPicPr preferRelativeResize="0"/>
          <p:nvPr/>
        </p:nvPicPr>
        <p:blipFill>
          <a:blip r:embed="rId3">
            <a:alphaModFix/>
          </a:blip>
          <a:stretch>
            <a:fillRect/>
          </a:stretch>
        </p:blipFill>
        <p:spPr>
          <a:xfrm>
            <a:off x="1712875" y="1860600"/>
            <a:ext cx="5718274" cy="2425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625075" y="5499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Dataset : FER-2013</a:t>
            </a:r>
            <a:endParaRPr/>
          </a:p>
          <a:p>
            <a:pPr indent="0" lvl="0" marL="0" rtl="0" algn="l">
              <a:spcBef>
                <a:spcPts val="0"/>
              </a:spcBef>
              <a:spcAft>
                <a:spcPts val="0"/>
              </a:spcAft>
              <a:buNone/>
            </a:pPr>
            <a:r>
              <a:t/>
            </a:r>
            <a:endParaRPr/>
          </a:p>
        </p:txBody>
      </p:sp>
      <p:sp>
        <p:nvSpPr>
          <p:cNvPr id="106" name="Google Shape;106;p16"/>
          <p:cNvSpPr txBox="1"/>
          <p:nvPr>
            <p:ph idx="1" type="body"/>
          </p:nvPr>
        </p:nvSpPr>
        <p:spPr>
          <a:xfrm>
            <a:off x="729325" y="1632250"/>
            <a:ext cx="7754700" cy="2707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The dataset comprises 48x48 pixel grayscale images of faces, standardized to ensure each face is centered and occupies a consistent amount of space, enhancing the uniformity of the input data for emotion classification.</a:t>
            </a:r>
            <a:br>
              <a:rPr lang="en-GB"/>
            </a:br>
            <a:endParaRPr/>
          </a:p>
          <a:p>
            <a:pPr indent="-311150" lvl="0" marL="457200" rtl="0" algn="l">
              <a:spcBef>
                <a:spcPts val="0"/>
              </a:spcBef>
              <a:spcAft>
                <a:spcPts val="0"/>
              </a:spcAft>
              <a:buSzPts val="1300"/>
              <a:buChar char="●"/>
            </a:pPr>
            <a:r>
              <a:rPr lang="en-GB"/>
              <a:t>It labels faces with one of seven emotional expressions:</a:t>
            </a:r>
            <a:r>
              <a:rPr lang="en-GB"/>
              <a:t>'happy': 0, 'sad': 1, 'angry': 2, 'disgust': 3, 'fear': 4, 'surprise': 5, 'neutral': 6</a:t>
            </a:r>
            <a:br>
              <a:rPr lang="en-GB"/>
            </a:br>
            <a:endParaRPr/>
          </a:p>
          <a:p>
            <a:pPr indent="-311150" lvl="0" marL="457200" rtl="0" algn="l">
              <a:spcBef>
                <a:spcPts val="0"/>
              </a:spcBef>
              <a:spcAft>
                <a:spcPts val="0"/>
              </a:spcAft>
              <a:buSzPts val="1300"/>
              <a:buChar char="●"/>
            </a:pPr>
            <a:r>
              <a:rPr lang="en-GB"/>
              <a:t>Contains a total of 32,298 facial images, split into 28,709 training examples for developing the model, and 3,589 test examples for evaluating its performance in real-world scenarios.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625075" y="549975"/>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Dataset : FER-2013</a:t>
            </a:r>
            <a:endParaRPr/>
          </a:p>
        </p:txBody>
      </p:sp>
      <p:sp>
        <p:nvSpPr>
          <p:cNvPr id="112" name="Google Shape;112;p17"/>
          <p:cNvSpPr txBox="1"/>
          <p:nvPr>
            <p:ph idx="1" type="body"/>
          </p:nvPr>
        </p:nvSpPr>
        <p:spPr>
          <a:xfrm>
            <a:off x="844600" y="1613875"/>
            <a:ext cx="39480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a:t>Input images</a:t>
            </a:r>
            <a:endParaRPr b="1"/>
          </a:p>
        </p:txBody>
      </p:sp>
      <p:pic>
        <p:nvPicPr>
          <p:cNvPr id="113" name="Google Shape;113;p17"/>
          <p:cNvPicPr preferRelativeResize="0"/>
          <p:nvPr/>
        </p:nvPicPr>
        <p:blipFill>
          <a:blip r:embed="rId3">
            <a:alphaModFix/>
          </a:blip>
          <a:stretch>
            <a:fillRect/>
          </a:stretch>
        </p:blipFill>
        <p:spPr>
          <a:xfrm>
            <a:off x="844600" y="2750175"/>
            <a:ext cx="3578924" cy="1278000"/>
          </a:xfrm>
          <a:prstGeom prst="rect">
            <a:avLst/>
          </a:prstGeom>
          <a:noFill/>
          <a:ln>
            <a:noFill/>
          </a:ln>
        </p:spPr>
      </p:pic>
      <p:sp>
        <p:nvSpPr>
          <p:cNvPr id="114" name="Google Shape;114;p17"/>
          <p:cNvSpPr txBox="1"/>
          <p:nvPr>
            <p:ph idx="2" type="body"/>
          </p:nvPr>
        </p:nvSpPr>
        <p:spPr>
          <a:xfrm>
            <a:off x="5171975" y="1660725"/>
            <a:ext cx="3435300" cy="2679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a:t>Data distribution of Training set</a:t>
            </a:r>
            <a:br>
              <a:rPr b="1" lang="en-GB"/>
            </a:br>
            <a:br>
              <a:rPr b="1" lang="en-GB"/>
            </a:br>
            <a:br>
              <a:rPr b="1" lang="en-GB"/>
            </a:br>
            <a:endParaRPr b="1"/>
          </a:p>
        </p:txBody>
      </p:sp>
      <p:pic>
        <p:nvPicPr>
          <p:cNvPr id="115" name="Google Shape;115;p17"/>
          <p:cNvPicPr preferRelativeResize="0"/>
          <p:nvPr/>
        </p:nvPicPr>
        <p:blipFill>
          <a:blip r:embed="rId4">
            <a:alphaModFix/>
          </a:blip>
          <a:stretch>
            <a:fillRect/>
          </a:stretch>
        </p:blipFill>
        <p:spPr>
          <a:xfrm>
            <a:off x="4982150" y="2256400"/>
            <a:ext cx="3435301" cy="208361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682000" y="5689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Data Transformation</a:t>
            </a:r>
            <a:endParaRPr/>
          </a:p>
        </p:txBody>
      </p:sp>
      <p:sp>
        <p:nvSpPr>
          <p:cNvPr id="121" name="Google Shape;121;p18"/>
          <p:cNvSpPr txBox="1"/>
          <p:nvPr>
            <p:ph idx="1" type="body"/>
          </p:nvPr>
        </p:nvSpPr>
        <p:spPr>
          <a:xfrm>
            <a:off x="597850" y="3027275"/>
            <a:ext cx="7818600" cy="1717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Images are resized to 48x48 pixels, converted to grayscale to reduce complexity, and augmented with random horizontal flips and rotations up to 30 degrees to enhance the model's ability to generalize across different facial orientations.</a:t>
            </a:r>
            <a:br>
              <a:rPr lang="en-GB"/>
            </a:br>
            <a:endParaRPr/>
          </a:p>
          <a:p>
            <a:pPr indent="-311150" lvl="0" marL="457200" rtl="0" algn="l">
              <a:spcBef>
                <a:spcPts val="0"/>
              </a:spcBef>
              <a:spcAft>
                <a:spcPts val="0"/>
              </a:spcAft>
              <a:buSzPts val="1300"/>
              <a:buChar char="●"/>
            </a:pPr>
            <a:r>
              <a:rPr lang="en-GB"/>
              <a:t>Images are transformed into tensors and normalized using specific mean and standard deviation values, ensuring consistent input scales for optimal neural network performance.</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22" name="Google Shape;122;p18"/>
          <p:cNvPicPr preferRelativeResize="0"/>
          <p:nvPr/>
        </p:nvPicPr>
        <p:blipFill>
          <a:blip r:embed="rId3">
            <a:alphaModFix/>
          </a:blip>
          <a:stretch>
            <a:fillRect/>
          </a:stretch>
        </p:blipFill>
        <p:spPr>
          <a:xfrm>
            <a:off x="2528025" y="1437063"/>
            <a:ext cx="3228975" cy="1257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653525" y="2258575"/>
            <a:ext cx="7688400" cy="1480500"/>
          </a:xfrm>
          <a:prstGeom prst="rect">
            <a:avLst/>
          </a:prstGeom>
        </p:spPr>
        <p:txBody>
          <a:bodyPr anchorCtr="0" anchor="t" bIns="91425" lIns="91425" spcFirstLastPara="1" rIns="91425" wrap="square" tIns="91425">
            <a:normAutofit/>
          </a:bodyPr>
          <a:lstStyle/>
          <a:p>
            <a:pPr indent="0" lvl="0" marL="1371600" rtl="0" algn="l">
              <a:spcBef>
                <a:spcPts val="0"/>
              </a:spcBef>
              <a:spcAft>
                <a:spcPts val="0"/>
              </a:spcAft>
              <a:buNone/>
            </a:pPr>
            <a:r>
              <a:rPr lang="en-GB"/>
              <a:t>Model Architecture</a:t>
            </a:r>
            <a:endParaRPr/>
          </a:p>
        </p:txBody>
      </p:sp>
      <p:sp>
        <p:nvSpPr>
          <p:cNvPr id="128" name="Google Shape;128;p19"/>
          <p:cNvSpPr txBox="1"/>
          <p:nvPr/>
        </p:nvSpPr>
        <p:spPr>
          <a:xfrm>
            <a:off x="821822" y="1319403"/>
            <a:ext cx="2353800" cy="224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descr="A diagram of a machine&#10;&#10;Description automatically generated" id="133" name="Google Shape;133;p20"/>
          <p:cNvPicPr preferRelativeResize="0"/>
          <p:nvPr/>
        </p:nvPicPr>
        <p:blipFill>
          <a:blip r:embed="rId3">
            <a:alphaModFix/>
          </a:blip>
          <a:stretch>
            <a:fillRect/>
          </a:stretch>
        </p:blipFill>
        <p:spPr>
          <a:xfrm>
            <a:off x="702250" y="1205200"/>
            <a:ext cx="7174325" cy="3147725"/>
          </a:xfrm>
          <a:prstGeom prst="rect">
            <a:avLst/>
          </a:prstGeom>
          <a:noFill/>
          <a:ln>
            <a:noFill/>
          </a:ln>
        </p:spPr>
      </p:pic>
      <p:sp>
        <p:nvSpPr>
          <p:cNvPr id="134" name="Google Shape;134;p20"/>
          <p:cNvSpPr txBox="1"/>
          <p:nvPr/>
        </p:nvSpPr>
        <p:spPr>
          <a:xfrm>
            <a:off x="986125" y="3825700"/>
            <a:ext cx="4247100" cy="84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accent1"/>
                </a:solidFill>
                <a:latin typeface="Lato"/>
                <a:ea typeface="Lato"/>
                <a:cs typeface="Lato"/>
                <a:sym typeface="Lato"/>
              </a:rPr>
              <a:t>Loss function - Cross entropy with weight decay - 0.0001</a:t>
            </a:r>
            <a:endParaRPr sz="1300">
              <a:solidFill>
                <a:schemeClr val="accent1"/>
              </a:solidFill>
              <a:latin typeface="Lato"/>
              <a:ea typeface="Lato"/>
              <a:cs typeface="Lato"/>
              <a:sym typeface="Lato"/>
            </a:endParaRPr>
          </a:p>
          <a:p>
            <a:pPr indent="0" lvl="0" marL="0" rtl="0" algn="l">
              <a:spcBef>
                <a:spcPts val="0"/>
              </a:spcBef>
              <a:spcAft>
                <a:spcPts val="0"/>
              </a:spcAft>
              <a:buNone/>
            </a:pPr>
            <a:r>
              <a:rPr lang="en-GB" sz="1300">
                <a:solidFill>
                  <a:schemeClr val="accent1"/>
                </a:solidFill>
                <a:latin typeface="Lato"/>
                <a:ea typeface="Lato"/>
                <a:cs typeface="Lato"/>
                <a:sym typeface="Lato"/>
              </a:rPr>
              <a:t>learning rate - 0.0001</a:t>
            </a:r>
            <a:endParaRPr sz="1300">
              <a:solidFill>
                <a:schemeClr val="accent1"/>
              </a:solidFill>
              <a:latin typeface="Lato"/>
              <a:ea typeface="Lato"/>
              <a:cs typeface="Lato"/>
              <a:sym typeface="Lato"/>
            </a:endParaRPr>
          </a:p>
          <a:p>
            <a:pPr indent="0" lvl="0" marL="0" rtl="0" algn="l">
              <a:spcBef>
                <a:spcPts val="0"/>
              </a:spcBef>
              <a:spcAft>
                <a:spcPts val="0"/>
              </a:spcAft>
              <a:buNone/>
            </a:pPr>
            <a:r>
              <a:rPr lang="en-GB" sz="1300">
                <a:solidFill>
                  <a:schemeClr val="accent1"/>
                </a:solidFill>
                <a:latin typeface="Lato"/>
                <a:ea typeface="Lato"/>
                <a:cs typeface="Lato"/>
                <a:sym typeface="Lato"/>
              </a:rPr>
              <a:t>Optimizer - AdamW</a:t>
            </a:r>
            <a:endParaRPr sz="1300">
              <a:solidFill>
                <a:schemeClr val="accen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682000" y="5405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VGG Layer</a:t>
            </a:r>
            <a:endParaRPr/>
          </a:p>
        </p:txBody>
      </p:sp>
      <p:sp>
        <p:nvSpPr>
          <p:cNvPr id="140" name="Google Shape;140;p21"/>
          <p:cNvSpPr txBox="1"/>
          <p:nvPr/>
        </p:nvSpPr>
        <p:spPr>
          <a:xfrm>
            <a:off x="682000" y="3463800"/>
            <a:ext cx="7963200" cy="13854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accent1"/>
              </a:buClr>
              <a:buSzPts val="1300"/>
              <a:buFont typeface="Lato"/>
              <a:buChar char="●"/>
            </a:pPr>
            <a:r>
              <a:rPr lang="en-GB" sz="1300">
                <a:solidFill>
                  <a:schemeClr val="accent1"/>
                </a:solidFill>
                <a:latin typeface="Lato"/>
                <a:ea typeface="Lato"/>
                <a:cs typeface="Lato"/>
                <a:sym typeface="Lato"/>
              </a:rPr>
              <a:t>The VGG network is a deep convolutional neural network, renowned for its uniform architecture of sequentially stacked convolutional layers.</a:t>
            </a:r>
            <a:endParaRPr sz="1300">
              <a:solidFill>
                <a:schemeClr val="accent1"/>
              </a:solidFill>
              <a:latin typeface="Lato"/>
              <a:ea typeface="Lato"/>
              <a:cs typeface="Lato"/>
              <a:sym typeface="Lato"/>
            </a:endParaRPr>
          </a:p>
          <a:p>
            <a:pPr indent="0" lvl="0" marL="457200" rtl="0" algn="l">
              <a:spcBef>
                <a:spcPts val="0"/>
              </a:spcBef>
              <a:spcAft>
                <a:spcPts val="0"/>
              </a:spcAft>
              <a:buNone/>
            </a:pPr>
            <a:r>
              <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Char char="●"/>
            </a:pPr>
            <a:r>
              <a:rPr lang="en-GB" sz="1300">
                <a:solidFill>
                  <a:schemeClr val="accent1"/>
                </a:solidFill>
                <a:latin typeface="Lato"/>
                <a:ea typeface="Lato"/>
                <a:cs typeface="Lato"/>
                <a:sym typeface="Lato"/>
              </a:rPr>
              <a:t>Multiple sets of convolutional layers, each followed by a batch normalization and ReLU activation to enhance non-linearity and stabilize training. These layers incrementally increase in depth from 64 to 512 channels, extracting increasingly complex features from the input.</a:t>
            </a:r>
            <a:endParaRPr sz="1300">
              <a:solidFill>
                <a:schemeClr val="accent1"/>
              </a:solidFill>
              <a:latin typeface="Lato"/>
              <a:ea typeface="Lato"/>
              <a:cs typeface="Lato"/>
              <a:sym typeface="Lato"/>
            </a:endParaRPr>
          </a:p>
        </p:txBody>
      </p:sp>
      <p:pic>
        <p:nvPicPr>
          <p:cNvPr id="141" name="Google Shape;141;p21"/>
          <p:cNvPicPr preferRelativeResize="0"/>
          <p:nvPr/>
        </p:nvPicPr>
        <p:blipFill>
          <a:blip r:embed="rId3">
            <a:alphaModFix/>
          </a:blip>
          <a:stretch>
            <a:fillRect/>
          </a:stretch>
        </p:blipFill>
        <p:spPr>
          <a:xfrm>
            <a:off x="835675" y="1527875"/>
            <a:ext cx="7688400" cy="1689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